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0" r:id="rId3"/>
    <p:sldId id="291" r:id="rId4"/>
    <p:sldId id="312" r:id="rId5"/>
    <p:sldId id="313" r:id="rId6"/>
    <p:sldId id="314" r:id="rId7"/>
    <p:sldId id="315" r:id="rId8"/>
    <p:sldId id="297" r:id="rId9"/>
    <p:sldId id="282" r:id="rId10"/>
    <p:sldId id="283" r:id="rId11"/>
    <p:sldId id="285" r:id="rId12"/>
    <p:sldId id="301" r:id="rId13"/>
    <p:sldId id="303" r:id="rId14"/>
    <p:sldId id="302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B7E92B-EF53-4EDF-BFA4-C8A25A2F2AD3}">
          <p14:sldIdLst>
            <p14:sldId id="256"/>
          </p14:sldIdLst>
        </p14:section>
        <p14:section name="Bayesian Networks" id="{9D043DAC-751F-4F6C-96D1-B1894110EF85}">
          <p14:sldIdLst>
            <p14:sldId id="310"/>
            <p14:sldId id="291"/>
            <p14:sldId id="312"/>
            <p14:sldId id="313"/>
            <p14:sldId id="314"/>
            <p14:sldId id="315"/>
            <p14:sldId id="297"/>
          </p14:sldIdLst>
        </p14:section>
        <p14:section name="Collaborative Filtering" id="{66AFDA50-335C-4D13-AE78-5FEC40834539}">
          <p14:sldIdLst>
            <p14:sldId id="282"/>
            <p14:sldId id="283"/>
            <p14:sldId id="285"/>
          </p14:sldIdLst>
        </p14:section>
        <p14:section name="SVMs" id="{3CF9070F-E686-45C3-ABB0-B5A9280FD0E0}">
          <p14:sldIdLst>
            <p14:sldId id="301"/>
            <p14:sldId id="303"/>
            <p14:sldId id="302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5EC3-AB43-4D58-BFC1-283458E1AFF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7A80-E0B4-4354-B31B-B288F9DB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4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916E-DF40-414E-8613-759012E1A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03FB9-A59F-43F5-B505-44E9422D7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B58B-89FB-4C45-B892-6C43D52B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29E3-893A-476F-8B24-10B480F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FF4D-839B-42F3-856A-B682DE41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7A26-FAE5-4438-9F0F-25BCC30B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80D62-57E6-4B84-8347-4139EBED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865C-B939-4F05-8D91-9E6AB582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C8BE-D81B-4228-844E-2CB292C5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6700-C323-4E5A-829B-AA6D30E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D591C-1291-4013-8956-E78359DE8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6F8AF-7EFB-43F8-ABB4-5441A8103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7775-D2E5-4534-BC01-53F3B3C7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C835-A1B7-440A-84B9-91367E85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CE4A-6117-457B-9302-E1843DFB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0F3A-7A81-4FA7-AC73-6A877C90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A2BC-82EF-46E5-850F-F957E46CC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B6B4-C885-42C4-97D7-6F23D1A8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A43B-F13C-42B4-83DD-E3AC1F32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4EFA8-4FC8-40EE-A213-672C364C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290D-1C44-4E0D-B4B1-06A402CD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7DF9-5BD8-4ED2-B348-3079C861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8693-11E3-4B39-9106-38BC338F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5F29-4A12-4628-AB1B-6FE6363E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5428-9874-40B6-BD4D-7310CFF1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E857-17BC-440F-9A68-940F9C00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48B3-71E8-4515-8901-F64AA606B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8A02-8F37-4CD6-9040-2F6DDCA0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F33C-490F-47C5-A72B-434A776D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1BAA3-D042-4781-BA24-6523D52D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61FC-6B6D-48FA-A6D0-E654D991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9146-858D-46C8-B67C-B2D92498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E9D9B-0679-4FE0-889B-D5755714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AC555-1CDE-4D2F-B6B6-4313EF8CF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8E8BB-4167-49DA-9357-3C1A0FCF4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C9CC1-ED91-412A-B822-14B20E277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519C0-7F9C-4673-AD91-1B0FD6B5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7B0D8-DC91-4112-B614-FD471E25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F3B6B-E83B-4678-B908-D225BA2A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1DC9-1D3D-46FF-8A16-4F69165D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DD71A-D755-4263-9D5D-0010CB8F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DF943-7C28-4695-9DA4-D2E6586E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1D51-C053-4A63-AF34-5B8EE719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EC1535-934A-442E-8093-B39AFC16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FCCBD-382C-492B-AFC7-BDDEAEEB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A9B7-A016-4322-B030-DB184862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7B18-DFA6-4270-AF8F-7FBBD7BC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8EDC-FB35-4E03-B4DD-0CFA7BA3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DD75B-9131-4D31-B12D-E1367F181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28661-F0FF-450F-9012-B57756AE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59847-BEB6-4B3F-A418-17131E28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F159-E6B0-4974-89A1-6CE4850F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3201-D10F-4374-BE7D-57223B6F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12A88-393A-492C-826C-7370012E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2154A-EA65-44B6-B00B-628E57CA0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5FF60-FA43-4FBF-8F2F-23CBA087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781F0-2D11-416E-AF5E-44B479EB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97DCA-F010-4259-9DDC-7082DD6E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0F74B-76A8-448B-9BA2-065F7A71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2F77-5AEF-4D2A-8574-9EC3E12F3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EEA24-1EF5-4C63-9272-A5114F2AB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B387-E932-4530-ACBA-6A9DB3E6245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BA8D-E26B-4FC3-ACD5-E6D9C3404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4FDE-EC1A-4DB3-92C7-835707A5D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02C3-8524-4368-BB8E-419E802A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1.png"/><Relationship Id="rId3" Type="http://schemas.openxmlformats.org/officeDocument/2006/relationships/image" Target="../media/image29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40.png"/><Relationship Id="rId11" Type="http://schemas.openxmlformats.org/officeDocument/2006/relationships/image" Target="../media/image3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30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ED00-EDF1-4FD9-9A55-986C35E50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Other ML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0BEBB-A8F8-4A79-B315-51D242FE5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28361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28">
            <a:extLst>
              <a:ext uri="{FF2B5EF4-FFF2-40B4-BE49-F238E27FC236}">
                <a16:creationId xmlns:a16="http://schemas.microsoft.com/office/drawing/2014/main" id="{5741243A-86B3-4D90-98D3-A6FA963CA1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7" b="35222"/>
          <a:stretch/>
        </p:blipFill>
        <p:spPr bwMode="auto">
          <a:xfrm>
            <a:off x="1270609" y="3192904"/>
            <a:ext cx="9144000" cy="124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mage29">
            <a:extLst>
              <a:ext uri="{FF2B5EF4-FFF2-40B4-BE49-F238E27FC236}">
                <a16:creationId xmlns:a16="http://schemas.microsoft.com/office/drawing/2014/main" id="{B41E9944-861A-4A26-AACC-D3129776AE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9964" r="60628" b="50856"/>
          <a:stretch/>
        </p:blipFill>
        <p:spPr bwMode="auto">
          <a:xfrm>
            <a:off x="9422760" y="3515194"/>
            <a:ext cx="2368446" cy="62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28">
            <a:extLst>
              <a:ext uri="{FF2B5EF4-FFF2-40B4-BE49-F238E27FC236}">
                <a16:creationId xmlns:a16="http://schemas.microsoft.com/office/drawing/2014/main" id="{797ECD84-74EF-428D-A368-0339226946B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5"/>
          <a:stretch/>
        </p:blipFill>
        <p:spPr bwMode="auto">
          <a:xfrm>
            <a:off x="1423009" y="24984"/>
            <a:ext cx="9144000" cy="304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age28">
            <a:extLst>
              <a:ext uri="{FF2B5EF4-FFF2-40B4-BE49-F238E27FC236}">
                <a16:creationId xmlns:a16="http://schemas.microsoft.com/office/drawing/2014/main" id="{8A5938AE-7A87-4605-8BD0-EC8A98BB2CE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4" b="-1"/>
          <a:stretch/>
        </p:blipFill>
        <p:spPr bwMode="auto">
          <a:xfrm>
            <a:off x="1270609" y="4467071"/>
            <a:ext cx="9144000" cy="23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036C0-0969-4652-AE17-7C587BC59462}"/>
              </a:ext>
            </a:extLst>
          </p:cNvPr>
          <p:cNvSpPr txBox="1"/>
          <p:nvPr/>
        </p:nvSpPr>
        <p:spPr>
          <a:xfrm>
            <a:off x="9751102" y="2046157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8081BA-FF20-4E60-8B0E-9B132DA37CE0}"/>
              </a:ext>
            </a:extLst>
          </p:cNvPr>
          <p:cNvCxnSpPr/>
          <p:nvPr/>
        </p:nvCxnSpPr>
        <p:spPr>
          <a:xfrm flipV="1">
            <a:off x="9683646" y="2428407"/>
            <a:ext cx="562131" cy="10867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30">
            <a:extLst>
              <a:ext uri="{FF2B5EF4-FFF2-40B4-BE49-F238E27FC236}">
                <a16:creationId xmlns:a16="http://schemas.microsoft.com/office/drawing/2014/main" id="{0C007BA7-5482-47F8-851B-475AE66BFE0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7667" r="17834" b="26889"/>
          <a:stretch/>
        </p:blipFill>
        <p:spPr bwMode="auto">
          <a:xfrm>
            <a:off x="60960" y="2268384"/>
            <a:ext cx="5552038" cy="23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CCA5C-DB42-4F7C-9366-0206BDD9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85"/>
            <a:ext cx="10515600" cy="739775"/>
          </a:xfrm>
        </p:spPr>
        <p:txBody>
          <a:bodyPr/>
          <a:lstStyle/>
          <a:p>
            <a:r>
              <a:rPr lang="en-US" dirty="0"/>
              <a:t>Example of Collaborative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77B03-9446-4B68-8ACB-89F5A2D6B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54" y="1074789"/>
            <a:ext cx="2648902" cy="686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5EF969-74F6-4C07-B7D1-9DD2373DCBAB}"/>
                  </a:ext>
                </a:extLst>
              </p:cNvPr>
              <p:cNvSpPr txBox="1"/>
              <p:nvPr/>
            </p:nvSpPr>
            <p:spPr>
              <a:xfrm>
                <a:off x="6176454" y="2023794"/>
                <a:ext cx="228402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=   1.38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5EF969-74F6-4C07-B7D1-9DD2373D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54" y="2023794"/>
                <a:ext cx="2284022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5F3E5-CD1C-44AD-BB9A-2AF22427FC28}"/>
                  </a:ext>
                </a:extLst>
              </p:cNvPr>
              <p:cNvSpPr txBox="1"/>
              <p:nvPr/>
            </p:nvSpPr>
            <p:spPr>
              <a:xfrm>
                <a:off x="6176454" y="2462839"/>
                <a:ext cx="232307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𝐶h𝑟𝑖𝑠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=−1.41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5F3E5-CD1C-44AD-BB9A-2AF22427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54" y="2462839"/>
                <a:ext cx="2323072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36926A-6281-46C0-9EAB-C928F8C57160}"/>
                  </a:ext>
                </a:extLst>
              </p:cNvPr>
              <p:cNvSpPr txBox="1"/>
              <p:nvPr/>
            </p:nvSpPr>
            <p:spPr>
              <a:xfrm>
                <a:off x="2923013" y="1998246"/>
                <a:ext cx="2318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Will Alice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𝑀𝑜𝑣𝑖𝑒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36926A-6281-46C0-9EAB-C928F8C5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13" y="1998246"/>
                <a:ext cx="2318455" cy="369332"/>
              </a:xfrm>
              <a:prstGeom prst="rect">
                <a:avLst/>
              </a:prstGeom>
              <a:blipFill>
                <a:blip r:embed="rId7"/>
                <a:stretch>
                  <a:fillRect l="-2100" t="-10000" r="-13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AB723C6-16C0-4B96-8FBC-0AF6DD423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454" y="3798907"/>
            <a:ext cx="2947988" cy="592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ABA516-6FFB-4E93-9F68-C83469661DB9}"/>
                  </a:ext>
                </a:extLst>
              </p:cNvPr>
              <p:cNvSpPr txBox="1"/>
              <p:nvPr/>
            </p:nvSpPr>
            <p:spPr>
              <a:xfrm>
                <a:off x="6035040" y="4391518"/>
                <a:ext cx="5552353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=3.75+.357(1.38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5−3.4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−1.41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2−2.5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ABA516-6FFB-4E93-9F68-C83469661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4391518"/>
                <a:ext cx="5552353" cy="395301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2C264-7AF1-4540-AF16-1014D29DF28A}"/>
                  </a:ext>
                </a:extLst>
              </p:cNvPr>
              <p:cNvSpPr txBox="1"/>
              <p:nvPr/>
            </p:nvSpPr>
            <p:spPr>
              <a:xfrm>
                <a:off x="9262554" y="2431739"/>
                <a:ext cx="1116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=.357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2C264-7AF1-4540-AF16-1014D29D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54" y="2431739"/>
                <a:ext cx="11165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43D7892-8991-47D3-8175-7AF294E34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462" y="2023794"/>
            <a:ext cx="1347785" cy="31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B5AB7-6138-45C6-9C0A-F0470EB38E29}"/>
                  </a:ext>
                </a:extLst>
              </p:cNvPr>
              <p:cNvSpPr txBox="1"/>
              <p:nvPr/>
            </p:nvSpPr>
            <p:spPr>
              <a:xfrm>
                <a:off x="6049179" y="4893025"/>
                <a:ext cx="3700821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=3.75+.357(2.22+0.70)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B5AB7-6138-45C6-9C0A-F0470EB3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9" y="4893025"/>
                <a:ext cx="3700821" cy="395301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9286A1-639C-4BC7-8CE2-A823BEDECFFA}"/>
                  </a:ext>
                </a:extLst>
              </p:cNvPr>
              <p:cNvSpPr txBox="1"/>
              <p:nvPr/>
            </p:nvSpPr>
            <p:spPr>
              <a:xfrm>
                <a:off x="6049179" y="5394532"/>
                <a:ext cx="2418418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=3.75+1.04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9286A1-639C-4BC7-8CE2-A823BEDE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9" y="5394532"/>
                <a:ext cx="2418418" cy="3953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7E418-0E0D-49CB-A763-8D28A5008FA3}"/>
                  </a:ext>
                </a:extLst>
              </p:cNvPr>
              <p:cNvSpPr txBox="1"/>
              <p:nvPr/>
            </p:nvSpPr>
            <p:spPr>
              <a:xfrm>
                <a:off x="6096000" y="5896039"/>
                <a:ext cx="1658596" cy="39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=4.79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7E418-0E0D-49CB-A763-8D28A5008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6039"/>
                <a:ext cx="1658596" cy="3953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08E04C1-52F8-4281-AC08-8EA59B66DA1A}"/>
              </a:ext>
            </a:extLst>
          </p:cNvPr>
          <p:cNvSpPr txBox="1"/>
          <p:nvPr/>
        </p:nvSpPr>
        <p:spPr>
          <a:xfrm>
            <a:off x="1109170" y="5288326"/>
            <a:ext cx="138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Cold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Sparsity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6" grpId="0"/>
      <p:bldP spid="17" grpId="0"/>
      <p:bldP spid="1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A464-AD93-4B9F-B055-91178FD9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 (SVM)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F8D31-7219-47FE-BDBE-743C90C9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03" y="2058606"/>
            <a:ext cx="4234055" cy="32242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D0C811-1C79-47E1-8789-1550E8F03307}"/>
              </a:ext>
            </a:extLst>
          </p:cNvPr>
          <p:cNvCxnSpPr>
            <a:cxnSpLocks/>
          </p:cNvCxnSpPr>
          <p:nvPr/>
        </p:nvCxnSpPr>
        <p:spPr>
          <a:xfrm>
            <a:off x="8182708" y="1969477"/>
            <a:ext cx="597398" cy="318102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82DD6-F848-423C-8416-DDA1D5CF25ED}"/>
              </a:ext>
            </a:extLst>
          </p:cNvPr>
          <p:cNvCxnSpPr>
            <a:cxnSpLocks/>
          </p:cNvCxnSpPr>
          <p:nvPr/>
        </p:nvCxnSpPr>
        <p:spPr>
          <a:xfrm flipH="1">
            <a:off x="8253046" y="1707502"/>
            <a:ext cx="374260" cy="376772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E903D0-8555-4113-BAF6-87A9A52E27FF}"/>
              </a:ext>
            </a:extLst>
          </p:cNvPr>
          <p:cNvCxnSpPr>
            <a:cxnSpLocks/>
          </p:cNvCxnSpPr>
          <p:nvPr/>
        </p:nvCxnSpPr>
        <p:spPr>
          <a:xfrm>
            <a:off x="8587073" y="1627622"/>
            <a:ext cx="109058" cy="37561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</p:spPr>
            <p:txBody>
              <a:bodyPr/>
              <a:lstStyle/>
              <a:p>
                <a:r>
                  <a:rPr lang="en-US" dirty="0"/>
                  <a:t>Linear separator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Maximum Margin</a:t>
                </a:r>
              </a:p>
              <a:p>
                <a:endParaRPr lang="en-US" dirty="0"/>
              </a:p>
              <a:p>
                <a:r>
                  <a:rPr lang="en-US" dirty="0"/>
                  <a:t>Support Vectors</a:t>
                </a:r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  <a:blipFill>
                <a:blip r:embed="rId3"/>
                <a:stretch>
                  <a:fillRect l="-202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B6EB2-2CE4-42BE-8A38-F6361CEFDD09}"/>
              </a:ext>
            </a:extLst>
          </p:cNvPr>
          <p:cNvCxnSpPr>
            <a:cxnSpLocks/>
          </p:cNvCxnSpPr>
          <p:nvPr/>
        </p:nvCxnSpPr>
        <p:spPr>
          <a:xfrm>
            <a:off x="8468952" y="1879373"/>
            <a:ext cx="101863" cy="3595849"/>
          </a:xfrm>
          <a:prstGeom prst="line">
            <a:avLst/>
          </a:prstGeom>
          <a:ln w="508000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91170A-7CC5-4143-81FD-75E94AB06844}"/>
              </a:ext>
            </a:extLst>
          </p:cNvPr>
          <p:cNvCxnSpPr>
            <a:cxnSpLocks/>
          </p:cNvCxnSpPr>
          <p:nvPr/>
        </p:nvCxnSpPr>
        <p:spPr>
          <a:xfrm>
            <a:off x="8468952" y="1879373"/>
            <a:ext cx="101863" cy="35958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A9A6105-3A09-4553-B6CE-A33E1B673E08}"/>
              </a:ext>
            </a:extLst>
          </p:cNvPr>
          <p:cNvSpPr/>
          <p:nvPr/>
        </p:nvSpPr>
        <p:spPr>
          <a:xfrm>
            <a:off x="8151715" y="2430397"/>
            <a:ext cx="158750" cy="1397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3283CC-367E-42B8-BFD8-98453B229400}"/>
              </a:ext>
            </a:extLst>
          </p:cNvPr>
          <p:cNvSpPr/>
          <p:nvPr/>
        </p:nvSpPr>
        <p:spPr>
          <a:xfrm>
            <a:off x="8729171" y="4713966"/>
            <a:ext cx="158750" cy="1397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B937672-828D-4C22-AC31-1044EEFC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301" y="1191552"/>
            <a:ext cx="2661445" cy="2661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138AD4-66B9-4F38-ABDA-C93264764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302" y="3927077"/>
            <a:ext cx="2661445" cy="2661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5A464-AD93-4B9F-B055-91178FD9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788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Vector Machines</a:t>
            </a:r>
            <a:br>
              <a:rPr lang="en-US" dirty="0"/>
            </a:br>
            <a:r>
              <a:rPr lang="en-US" dirty="0"/>
              <a:t>	</a:t>
            </a:r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For non-linear data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Data not linearly separable</a:t>
                </a:r>
              </a:p>
              <a:p>
                <a:endParaRPr lang="en-US" dirty="0"/>
              </a:p>
              <a:p>
                <a:r>
                  <a:rPr lang="en-US" dirty="0"/>
                  <a:t>Add a new dimension: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=1.0 − 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(.5−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(.5−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Will be ‘more linearly separable’</a:t>
                </a:r>
              </a:p>
              <a:p>
                <a:pPr lvl="1"/>
                <a:r>
                  <a:rPr lang="en-US" dirty="0"/>
                  <a:t>Various standard options (kernels)</a:t>
                </a:r>
              </a:p>
              <a:p>
                <a:pPr lvl="1"/>
                <a:r>
                  <a:rPr lang="en-US" dirty="0"/>
                  <a:t>Try multiple methods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Project back to original space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77B63729-823F-437C-ADC6-B440D3AE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03" y="1816294"/>
                <a:ext cx="5416220" cy="4351338"/>
              </a:xfrm>
              <a:blipFill>
                <a:blip r:embed="rId4"/>
                <a:stretch>
                  <a:fillRect l="-1802" t="-21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B6EB2-2CE4-42BE-8A38-F6361CEFDD09}"/>
              </a:ext>
            </a:extLst>
          </p:cNvPr>
          <p:cNvCxnSpPr>
            <a:cxnSpLocks/>
          </p:cNvCxnSpPr>
          <p:nvPr/>
        </p:nvCxnSpPr>
        <p:spPr>
          <a:xfrm flipH="1" flipV="1">
            <a:off x="8575973" y="4969272"/>
            <a:ext cx="2771774" cy="19050"/>
          </a:xfrm>
          <a:prstGeom prst="line">
            <a:avLst/>
          </a:prstGeom>
          <a:ln w="127000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91170A-7CC5-4143-81FD-75E94AB06844}"/>
              </a:ext>
            </a:extLst>
          </p:cNvPr>
          <p:cNvCxnSpPr>
            <a:cxnSpLocks/>
          </p:cNvCxnSpPr>
          <p:nvPr/>
        </p:nvCxnSpPr>
        <p:spPr>
          <a:xfrm flipH="1" flipV="1">
            <a:off x="8572499" y="4969272"/>
            <a:ext cx="2781301" cy="95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23283CC-367E-42B8-BFD8-98453B229400}"/>
              </a:ext>
            </a:extLst>
          </p:cNvPr>
          <p:cNvSpPr/>
          <p:nvPr/>
        </p:nvSpPr>
        <p:spPr>
          <a:xfrm>
            <a:off x="9054401" y="4987063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7BF4D08-1E22-409A-9FAE-FFC4AF4F8FCA}"/>
              </a:ext>
            </a:extLst>
          </p:cNvPr>
          <p:cNvSpPr/>
          <p:nvPr/>
        </p:nvSpPr>
        <p:spPr>
          <a:xfrm>
            <a:off x="9364656" y="4868135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835FED-9A26-4E20-BF73-CF9D9D4CEBB9}"/>
              </a:ext>
            </a:extLst>
          </p:cNvPr>
          <p:cNvSpPr/>
          <p:nvPr/>
        </p:nvSpPr>
        <p:spPr>
          <a:xfrm>
            <a:off x="9540176" y="4883547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406D2D-FB33-410D-A52D-E3872E1E4530}"/>
              </a:ext>
            </a:extLst>
          </p:cNvPr>
          <p:cNvSpPr/>
          <p:nvPr/>
        </p:nvSpPr>
        <p:spPr>
          <a:xfrm>
            <a:off x="9132391" y="1410566"/>
            <a:ext cx="1965960" cy="1965960"/>
          </a:xfrm>
          <a:prstGeom prst="ellipse">
            <a:avLst/>
          </a:prstGeom>
          <a:noFill/>
          <a:ln w="85725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E4C4DF0-71A1-46AB-932D-6AD88800F7E5}"/>
              </a:ext>
            </a:extLst>
          </p:cNvPr>
          <p:cNvSpPr/>
          <p:nvPr/>
        </p:nvSpPr>
        <p:spPr>
          <a:xfrm>
            <a:off x="9042492" y="2301014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60F986-8A79-446B-9852-238F9AA3B8CA}"/>
              </a:ext>
            </a:extLst>
          </p:cNvPr>
          <p:cNvSpPr/>
          <p:nvPr/>
        </p:nvSpPr>
        <p:spPr>
          <a:xfrm>
            <a:off x="9562297" y="3134585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55BA1A4-0C59-45F9-9744-B3ECA645C9C0}"/>
              </a:ext>
            </a:extLst>
          </p:cNvPr>
          <p:cNvSpPr/>
          <p:nvPr/>
        </p:nvSpPr>
        <p:spPr>
          <a:xfrm>
            <a:off x="10237879" y="3284208"/>
            <a:ext cx="77990" cy="753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C3F5A2-2B20-4CE9-993A-DFB2D6618A3C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082088" y="2381250"/>
            <a:ext cx="11308" cy="260581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578AD0-82C5-42F8-926F-0A90C0F5458C}"/>
              </a:ext>
            </a:extLst>
          </p:cNvPr>
          <p:cNvCxnSpPr>
            <a:cxnSpLocks/>
          </p:cNvCxnSpPr>
          <p:nvPr/>
        </p:nvCxnSpPr>
        <p:spPr>
          <a:xfrm flipH="1">
            <a:off x="9401175" y="3205163"/>
            <a:ext cx="190501" cy="16668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9CBC9C-9BEB-4DA8-B49B-29EBA4276BF0}"/>
              </a:ext>
            </a:extLst>
          </p:cNvPr>
          <p:cNvCxnSpPr>
            <a:cxnSpLocks/>
          </p:cNvCxnSpPr>
          <p:nvPr/>
        </p:nvCxnSpPr>
        <p:spPr>
          <a:xfrm flipH="1">
            <a:off x="9596438" y="3352800"/>
            <a:ext cx="666750" cy="15382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3" grpId="0" animBg="1"/>
      <p:bldP spid="30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D540-3407-4E97-AB11-299B0BC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(More Concepts)</a:t>
            </a:r>
          </a:p>
        </p:txBody>
      </p:sp>
      <p:pic>
        <p:nvPicPr>
          <p:cNvPr id="5" name="Picture 2" descr="image3">
            <a:extLst>
              <a:ext uri="{FF2B5EF4-FFF2-40B4-BE49-F238E27FC236}">
                <a16:creationId xmlns:a16="http://schemas.microsoft.com/office/drawing/2014/main" id="{001269AC-3156-4377-AD48-2B7848848EF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7" r="24118"/>
          <a:stretch/>
        </p:blipFill>
        <p:spPr bwMode="auto">
          <a:xfrm>
            <a:off x="6096000" y="1690688"/>
            <a:ext cx="5470869" cy="441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069E10C-EB7B-4547-B132-59ADEC64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690688"/>
            <a:ext cx="5920740" cy="4351338"/>
          </a:xfrm>
        </p:spPr>
        <p:txBody>
          <a:bodyPr/>
          <a:lstStyle/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Solve constrained system of equations</a:t>
            </a:r>
          </a:p>
          <a:p>
            <a:pPr lvl="1"/>
            <a:r>
              <a:rPr lang="en-US" dirty="0"/>
              <a:t>Quadratic programming (e.g. SMO)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Dealing with noise (soft vs hard)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30B37-0667-4F61-8716-0116E2F7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9455"/>
            <a:ext cx="4660583" cy="11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4FF4-9659-40C2-B86F-C26182F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BD80-FB6E-4D96-9B9A-15513B32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lot of Machine </a:t>
            </a:r>
            <a:r>
              <a:rPr lang="en-US"/>
              <a:t>Learning Algorithms…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0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DBBF-8829-4AB6-BE6E-A372479B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Being Bayesian</a:t>
            </a:r>
          </a:p>
        </p:txBody>
      </p:sp>
      <p:pic>
        <p:nvPicPr>
          <p:cNvPr id="4" name="Picture 2" descr="y:\unix\homes\gws\pedrod\ppt\image4.jpg">
            <a:extLst>
              <a:ext uri="{FF2B5EF4-FFF2-40B4-BE49-F238E27FC236}">
                <a16:creationId xmlns:a16="http://schemas.microsoft.com/office/drawing/2014/main" id="{11D6209B-E8FF-4574-813A-FAE939D9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29667" r="13083" b="13222"/>
          <a:stretch/>
        </p:blipFill>
        <p:spPr bwMode="auto">
          <a:xfrm>
            <a:off x="301788" y="2049780"/>
            <a:ext cx="5961852" cy="316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:\unix\homes\gws\pedrod\ppt\image5.jpg">
            <a:extLst>
              <a:ext uri="{FF2B5EF4-FFF2-40B4-BE49-F238E27FC236}">
                <a16:creationId xmlns:a16="http://schemas.microsoft.com/office/drawing/2014/main" id="{784D1200-A4DF-40B6-9EEF-C731F921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0" y="2049780"/>
            <a:ext cx="4897120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915" name="TextBox 37914">
                <a:extLst>
                  <a:ext uri="{FF2B5EF4-FFF2-40B4-BE49-F238E27FC236}">
                    <a16:creationId xmlns:a16="http://schemas.microsoft.com/office/drawing/2014/main" id="{B7215083-1E31-492B-91F7-B00F5DD1F55E}"/>
                  </a:ext>
                </a:extLst>
              </p:cNvPr>
              <p:cNvSpPr txBox="1"/>
              <p:nvPr/>
            </p:nvSpPr>
            <p:spPr>
              <a:xfrm>
                <a:off x="2969175" y="4478442"/>
                <a:ext cx="62536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:r>
                  <a:rPr lang="en-US" sz="2400" i="1" dirty="0"/>
                  <a:t>Thunder</a:t>
                </a:r>
                <a:r>
                  <a:rPr lang="en-US" sz="2400" dirty="0"/>
                  <a:t> is conditionally independent of </a:t>
                </a:r>
                <a:r>
                  <a:rPr lang="en-US" sz="2400" i="1" dirty="0"/>
                  <a:t>Rain</a:t>
                </a:r>
                <a:r>
                  <a:rPr lang="en-US" sz="2400" dirty="0"/>
                  <a:t>, given </a:t>
                </a:r>
                <a:r>
                  <a:rPr lang="en-US" sz="2400" i="1" dirty="0"/>
                  <a:t>Lightning</a:t>
                </a:r>
                <a:r>
                  <a:rPr lang="en-US" sz="2400" dirty="0"/>
                  <a:t>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𝑇h𝑢𝑛𝑑𝑒𝑟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𝐿𝑖𝑔h𝑡𝑛𝑖𝑛𝑔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𝑇h𝑢𝑛𝑑𝑒𝑟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𝐿𝑖𝑔h𝑡𝑛𝑖𝑛𝑔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15" name="TextBox 37914">
                <a:extLst>
                  <a:ext uri="{FF2B5EF4-FFF2-40B4-BE49-F238E27FC236}">
                    <a16:creationId xmlns:a16="http://schemas.microsoft.com/office/drawing/2014/main" id="{B7215083-1E31-492B-91F7-B00F5DD1F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175" y="4478442"/>
                <a:ext cx="6253650" cy="1384995"/>
              </a:xfrm>
              <a:prstGeom prst="rect">
                <a:avLst/>
              </a:prstGeom>
              <a:blipFill>
                <a:blip r:embed="rId2"/>
                <a:stretch>
                  <a:fillRect l="-1462" t="-3524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itle 1">
            <a:extLst>
              <a:ext uri="{FF2B5EF4-FFF2-40B4-BE49-F238E27FC236}">
                <a16:creationId xmlns:a16="http://schemas.microsoft.com/office/drawing/2014/main" id="{D717B44E-2F91-4155-89AD-7076DF97088F}"/>
              </a:ext>
            </a:extLst>
          </p:cNvPr>
          <p:cNvSpPr txBox="1">
            <a:spLocks/>
          </p:cNvSpPr>
          <p:nvPr/>
        </p:nvSpPr>
        <p:spPr>
          <a:xfrm>
            <a:off x="232024" y="90735"/>
            <a:ext cx="7812640" cy="855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16" name="TextBox 37915">
                <a:extLst>
                  <a:ext uri="{FF2B5EF4-FFF2-40B4-BE49-F238E27FC236}">
                    <a16:creationId xmlns:a16="http://schemas.microsoft.com/office/drawing/2014/main" id="{071DDA4F-6988-4CAD-A3B3-52E444638419}"/>
                  </a:ext>
                </a:extLst>
              </p:cNvPr>
              <p:cNvSpPr txBox="1"/>
              <p:nvPr/>
            </p:nvSpPr>
            <p:spPr>
              <a:xfrm>
                <a:off x="2345649" y="1078613"/>
                <a:ext cx="7500702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Definition: X is conditionally independent of Y give Z if the probability distribution governing X is independent of the value of Y given the value of Z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16" name="TextBox 37915">
                <a:extLst>
                  <a:ext uri="{FF2B5EF4-FFF2-40B4-BE49-F238E27FC236}">
                    <a16:creationId xmlns:a16="http://schemas.microsoft.com/office/drawing/2014/main" id="{071DDA4F-6988-4CAD-A3B3-52E444638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49" y="1078613"/>
                <a:ext cx="7500702" cy="2350387"/>
              </a:xfrm>
              <a:prstGeom prst="rect">
                <a:avLst/>
              </a:prstGeom>
              <a:blipFill>
                <a:blip r:embed="rId3"/>
                <a:stretch>
                  <a:fillRect l="-1301" t="-2073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78E7-8E0D-4C67-8D65-DB9C16C1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98"/>
            <a:ext cx="10515600" cy="857500"/>
          </a:xfrm>
        </p:spPr>
        <p:txBody>
          <a:bodyPr/>
          <a:lstStyle/>
          <a:p>
            <a:r>
              <a:rPr lang="en-US" dirty="0"/>
              <a:t>Bayesian Network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041A14-344E-4DE7-9474-B667E2958AB0}"/>
              </a:ext>
            </a:extLst>
          </p:cNvPr>
          <p:cNvSpPr/>
          <p:nvPr/>
        </p:nvSpPr>
        <p:spPr>
          <a:xfrm>
            <a:off x="807485" y="4345700"/>
            <a:ext cx="50292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915614-39EC-4A7F-BC92-9B5E8FF565DB}"/>
              </a:ext>
            </a:extLst>
          </p:cNvPr>
          <p:cNvSpPr/>
          <p:nvPr/>
        </p:nvSpPr>
        <p:spPr>
          <a:xfrm>
            <a:off x="1659540" y="4345699"/>
            <a:ext cx="50292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39374D-E1DD-41EC-AA15-EDE86E29B59C}"/>
              </a:ext>
            </a:extLst>
          </p:cNvPr>
          <p:cNvSpPr/>
          <p:nvPr/>
        </p:nvSpPr>
        <p:spPr>
          <a:xfrm>
            <a:off x="1220350" y="3410519"/>
            <a:ext cx="50292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A7AEC3-2E8A-4943-89E9-2CF77CADC477}"/>
              </a:ext>
            </a:extLst>
          </p:cNvPr>
          <p:cNvCxnSpPr>
            <a:cxnSpLocks/>
            <a:stCxn id="6" idx="4"/>
            <a:endCxn id="4" idx="7"/>
          </p:cNvCxnSpPr>
          <p:nvPr/>
        </p:nvCxnSpPr>
        <p:spPr>
          <a:xfrm flipH="1">
            <a:off x="1236754" y="3914824"/>
            <a:ext cx="235056" cy="5047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055E9D-C113-43F0-9BB3-BFFE226F5501}"/>
              </a:ext>
            </a:extLst>
          </p:cNvPr>
          <p:cNvCxnSpPr>
            <a:cxnSpLocks/>
            <a:stCxn id="6" idx="4"/>
            <a:endCxn id="5" idx="1"/>
          </p:cNvCxnSpPr>
          <p:nvPr/>
        </p:nvCxnSpPr>
        <p:spPr>
          <a:xfrm>
            <a:off x="1471810" y="3914824"/>
            <a:ext cx="261381" cy="5047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36BFA2-49A0-4D88-B69D-BB65B3DFB5D5}"/>
              </a:ext>
            </a:extLst>
          </p:cNvPr>
          <p:cNvSpPr/>
          <p:nvPr/>
        </p:nvSpPr>
        <p:spPr>
          <a:xfrm>
            <a:off x="8821224" y="5536605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Lightning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26BCF-F251-4D48-AE1C-DBD7F0520A1D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9055255" y="5037688"/>
            <a:ext cx="377234" cy="49891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A7A079A-224F-4937-8823-99BF2BF42F42}"/>
              </a:ext>
            </a:extLst>
          </p:cNvPr>
          <p:cNvSpPr/>
          <p:nvPr/>
        </p:nvSpPr>
        <p:spPr>
          <a:xfrm>
            <a:off x="9653417" y="4607236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Thunder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178F61-6D08-4E6B-934D-EF2A17D8E938}"/>
              </a:ext>
            </a:extLst>
          </p:cNvPr>
          <p:cNvSpPr/>
          <p:nvPr/>
        </p:nvSpPr>
        <p:spPr>
          <a:xfrm>
            <a:off x="8011760" y="4607237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7DD1A-592C-47EE-A890-FAC1835C377D}"/>
              </a:ext>
            </a:extLst>
          </p:cNvPr>
          <p:cNvSpPr txBox="1"/>
          <p:nvPr/>
        </p:nvSpPr>
        <p:spPr>
          <a:xfrm>
            <a:off x="1236754" y="780623"/>
            <a:ext cx="10010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Represent conditional dependencies via a directed acyclic graph, where:</a:t>
            </a:r>
          </a:p>
          <a:p>
            <a:endParaRPr lang="en-US" sz="2400" dirty="0"/>
          </a:p>
          <a:p>
            <a:r>
              <a:rPr lang="en-US" sz="2400" dirty="0"/>
              <a:t>A variable is independent of its non-descendants given the value of its parents.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1BB3EC-A39B-4B52-9908-B55553F9FD01}"/>
                  </a:ext>
                </a:extLst>
              </p:cNvPr>
              <p:cNvSpPr/>
              <p:nvPr/>
            </p:nvSpPr>
            <p:spPr>
              <a:xfrm>
                <a:off x="376221" y="5009963"/>
                <a:ext cx="2191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1BB3EC-A39B-4B52-9908-B55553F9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1" y="5009963"/>
                <a:ext cx="2191177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A0E206-9D63-4F1E-9C88-C06A1F28098B}"/>
                  </a:ext>
                </a:extLst>
              </p:cNvPr>
              <p:cNvSpPr/>
              <p:nvPr/>
            </p:nvSpPr>
            <p:spPr>
              <a:xfrm>
                <a:off x="376220" y="5379295"/>
                <a:ext cx="21815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A0E206-9D63-4F1E-9C88-C06A1F280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0" y="5379295"/>
                <a:ext cx="218155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2D584B-E158-43F4-A034-056C2F90587E}"/>
                  </a:ext>
                </a:extLst>
              </p:cNvPr>
              <p:cNvSpPr/>
              <p:nvPr/>
            </p:nvSpPr>
            <p:spPr>
              <a:xfrm>
                <a:off x="607949" y="2731026"/>
                <a:ext cx="1718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2D584B-E158-43F4-A034-056C2F905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9" y="2731026"/>
                <a:ext cx="17180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D03295-1862-4497-BF21-8486FC0F2C70}"/>
                  </a:ext>
                </a:extLst>
              </p:cNvPr>
              <p:cNvSpPr/>
              <p:nvPr/>
            </p:nvSpPr>
            <p:spPr>
              <a:xfrm>
                <a:off x="807485" y="6058757"/>
                <a:ext cx="381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D03295-1862-4497-BF21-8486FC0F2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5" y="6058757"/>
                <a:ext cx="381604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8D7F2583-81A0-4CCA-AEDC-32A4B7DD1D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486167"/>
                  </p:ext>
                </p:extLst>
              </p:nvPr>
            </p:nvGraphicFramePr>
            <p:xfrm>
              <a:off x="3245364" y="2306092"/>
              <a:ext cx="1658459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0829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57630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P(X=0,Y=0,Z=0)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P(X=1,Y=0,Z=0)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193649"/>
                      </a:ext>
                    </a:extLst>
                  </a:tr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91266"/>
                      </a:ext>
                    </a:extLst>
                  </a:tr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P(X=1,Y=1,Z=1)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514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8D7F2583-81A0-4CCA-AEDC-32A4B7DD1D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486167"/>
                  </p:ext>
                </p:extLst>
              </p:nvPr>
            </p:nvGraphicFramePr>
            <p:xfrm>
              <a:off x="3245364" y="2306092"/>
              <a:ext cx="1658459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0829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57630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P(X=0,Y=0,Z=0)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4407" t="-2000" r="-3390" b="-3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P(X=1,Y=0,Z=0)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4407" t="-100000" r="-3390" b="-2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1936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9126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P(X=1,Y=1,Z=1)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64407" t="-304000" r="-3390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5140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18FA58-DD88-407F-99AD-789A6B3A46F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26048" y="2915692"/>
            <a:ext cx="7664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0">
                <a:extLst>
                  <a:ext uri="{FF2B5EF4-FFF2-40B4-BE49-F238E27FC236}">
                    <a16:creationId xmlns:a16="http://schemas.microsoft.com/office/drawing/2014/main" id="{0EFF3C13-A8AB-451B-B7C0-F34ACED467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064324"/>
                  </p:ext>
                </p:extLst>
              </p:nvPr>
            </p:nvGraphicFramePr>
            <p:xfrm>
              <a:off x="3080730" y="4884154"/>
              <a:ext cx="1137913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9140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28773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0">
                <a:extLst>
                  <a:ext uri="{FF2B5EF4-FFF2-40B4-BE49-F238E27FC236}">
                    <a16:creationId xmlns:a16="http://schemas.microsoft.com/office/drawing/2014/main" id="{0EFF3C13-A8AB-451B-B7C0-F34ACED467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064324"/>
                  </p:ext>
                </p:extLst>
              </p:nvPr>
            </p:nvGraphicFramePr>
            <p:xfrm>
              <a:off x="3080730" y="4884154"/>
              <a:ext cx="1137913" cy="30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9140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28773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0000" t="-3922" r="-3704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A978626-0C51-43C5-8DCE-8BC386A864E7}"/>
              </a:ext>
            </a:extLst>
          </p:cNvPr>
          <p:cNvSpPr txBox="1"/>
          <p:nvPr/>
        </p:nvSpPr>
        <p:spPr>
          <a:xfrm>
            <a:off x="3358852" y="3518815"/>
            <a:ext cx="14246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Eight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0">
                <a:extLst>
                  <a:ext uri="{FF2B5EF4-FFF2-40B4-BE49-F238E27FC236}">
                    <a16:creationId xmlns:a16="http://schemas.microsoft.com/office/drawing/2014/main" id="{BD1DF681-5B26-409D-A28F-4F6DAE7FA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030154"/>
                  </p:ext>
                </p:extLst>
              </p:nvPr>
            </p:nvGraphicFramePr>
            <p:xfrm>
              <a:off x="5001095" y="4884154"/>
              <a:ext cx="1378909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6772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42137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P(X=1|Z=0)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P(X=1|Z=1)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479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0">
                <a:extLst>
                  <a:ext uri="{FF2B5EF4-FFF2-40B4-BE49-F238E27FC236}">
                    <a16:creationId xmlns:a16="http://schemas.microsoft.com/office/drawing/2014/main" id="{BD1DF681-5B26-409D-A28F-4F6DAE7FAE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030154"/>
                  </p:ext>
                </p:extLst>
              </p:nvPr>
            </p:nvGraphicFramePr>
            <p:xfrm>
              <a:off x="5001095" y="4884154"/>
              <a:ext cx="1378909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6772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42137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P(X=1|Z=0)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7143" t="-3922" r="-3571" b="-1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P(X=1|Z=1)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7143" t="-106000" r="-357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4793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0">
                <a:extLst>
                  <a:ext uri="{FF2B5EF4-FFF2-40B4-BE49-F238E27FC236}">
                    <a16:creationId xmlns:a16="http://schemas.microsoft.com/office/drawing/2014/main" id="{A8E85B8C-3302-4BE6-949D-F77FAD0DE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373714"/>
                  </p:ext>
                </p:extLst>
              </p:nvPr>
            </p:nvGraphicFramePr>
            <p:xfrm>
              <a:off x="5001095" y="5753957"/>
              <a:ext cx="1378909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6772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42137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P(Y=1|Z=0)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2861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P(Y=1|Z=1)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479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0">
                <a:extLst>
                  <a:ext uri="{FF2B5EF4-FFF2-40B4-BE49-F238E27FC236}">
                    <a16:creationId xmlns:a16="http://schemas.microsoft.com/office/drawing/2014/main" id="{A8E85B8C-3302-4BE6-949D-F77FAD0DE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373714"/>
                  </p:ext>
                </p:extLst>
              </p:nvPr>
            </p:nvGraphicFramePr>
            <p:xfrm>
              <a:off x="5001095" y="5753957"/>
              <a:ext cx="1378909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6772">
                      <a:extLst>
                        <a:ext uri="{9D8B030D-6E8A-4147-A177-3AD203B41FA5}">
                          <a16:colId xmlns:a16="http://schemas.microsoft.com/office/drawing/2014/main" val="3293840348"/>
                        </a:ext>
                      </a:extLst>
                    </a:gridCol>
                    <a:gridCol w="342137">
                      <a:extLst>
                        <a:ext uri="{9D8B030D-6E8A-4147-A177-3AD203B41FA5}">
                          <a16:colId xmlns:a16="http://schemas.microsoft.com/office/drawing/2014/main" val="23538485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P(Y=1|Z=0)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7143" t="-1961" r="-3571" b="-1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813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P(Y=1|Z=1)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7143" t="-104000" r="-357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4793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5EB6B69-3C98-4021-98DE-9D8957913180}"/>
              </a:ext>
            </a:extLst>
          </p:cNvPr>
          <p:cNvSpPr txBox="1"/>
          <p:nvPr/>
        </p:nvSpPr>
        <p:spPr>
          <a:xfrm>
            <a:off x="3936534" y="4519381"/>
            <a:ext cx="13492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Five Parameters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0ECEBE-A878-42B9-8903-1378A2A175BF}"/>
              </a:ext>
            </a:extLst>
          </p:cNvPr>
          <p:cNvCxnSpPr>
            <a:cxnSpLocks/>
          </p:cNvCxnSpPr>
          <p:nvPr/>
        </p:nvCxnSpPr>
        <p:spPr>
          <a:xfrm flipV="1">
            <a:off x="2544650" y="5188954"/>
            <a:ext cx="701234" cy="8698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7623CF-2D3E-400D-BED6-E27BE1A7BBA3}"/>
              </a:ext>
            </a:extLst>
          </p:cNvPr>
          <p:cNvCxnSpPr>
            <a:cxnSpLocks/>
          </p:cNvCxnSpPr>
          <p:nvPr/>
        </p:nvCxnSpPr>
        <p:spPr>
          <a:xfrm flipV="1">
            <a:off x="3286685" y="5325532"/>
            <a:ext cx="1605347" cy="733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CF491E-D95B-4D61-A6B4-7FE419844D11}"/>
              </a:ext>
            </a:extLst>
          </p:cNvPr>
          <p:cNvCxnSpPr>
            <a:cxnSpLocks/>
          </p:cNvCxnSpPr>
          <p:nvPr/>
        </p:nvCxnSpPr>
        <p:spPr>
          <a:xfrm flipV="1">
            <a:off x="4535553" y="6058758"/>
            <a:ext cx="343139" cy="525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0267A4-267A-45D3-BA52-A9C9AFA5FB04}"/>
                  </a:ext>
                </a:extLst>
              </p:cNvPr>
              <p:cNvSpPr/>
              <p:nvPr/>
            </p:nvSpPr>
            <p:spPr>
              <a:xfrm>
                <a:off x="7567046" y="2626263"/>
                <a:ext cx="37308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𝑇h𝑢𝑛𝑑𝑒𝑟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𝐿𝑖𝑔h𝑡𝑛𝑖𝑛𝑔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Thunder</a:t>
                </a:r>
                <a:r>
                  <a:rPr lang="en-US" dirty="0"/>
                  <a:t> is conditionally independent of </a:t>
                </a:r>
                <a:r>
                  <a:rPr lang="en-US" i="1" dirty="0"/>
                  <a:t>Rain</a:t>
                </a:r>
                <a:r>
                  <a:rPr lang="en-US" dirty="0"/>
                  <a:t>, given </a:t>
                </a:r>
                <a:r>
                  <a:rPr lang="en-US" i="1" dirty="0"/>
                  <a:t>Lightning</a:t>
                </a:r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0267A4-267A-45D3-BA52-A9C9AFA5F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46" y="2626263"/>
                <a:ext cx="3730885" cy="1200329"/>
              </a:xfrm>
              <a:prstGeom prst="rect">
                <a:avLst/>
              </a:prstGeom>
              <a:blipFill>
                <a:blip r:embed="rId10"/>
                <a:stretch>
                  <a:fillRect l="-1307" r="-4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03FE744-BD0E-44DC-A82B-FD45AE3AABE1}"/>
              </a:ext>
            </a:extLst>
          </p:cNvPr>
          <p:cNvSpPr txBox="1"/>
          <p:nvPr/>
        </p:nvSpPr>
        <p:spPr>
          <a:xfrm>
            <a:off x="807485" y="6418712"/>
            <a:ext cx="395743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Decompose joint distribution according to structure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F0CC4D5-566F-43BB-9B40-D600AF980452}"/>
              </a:ext>
            </a:extLst>
          </p:cNvPr>
          <p:cNvCxnSpPr>
            <a:cxnSpLocks/>
            <a:stCxn id="9" idx="0"/>
            <a:endCxn id="11" idx="3"/>
          </p:cNvCxnSpPr>
          <p:nvPr/>
        </p:nvCxnSpPr>
        <p:spPr>
          <a:xfrm flipV="1">
            <a:off x="9432489" y="5037687"/>
            <a:ext cx="399963" cy="49891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78239A6-A1DC-4B9D-A9B1-A033B6246995}"/>
              </a:ext>
            </a:extLst>
          </p:cNvPr>
          <p:cNvSpPr txBox="1"/>
          <p:nvPr/>
        </p:nvSpPr>
        <p:spPr>
          <a:xfrm>
            <a:off x="731123" y="2215343"/>
            <a:ext cx="14717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 binary variables</a:t>
            </a:r>
          </a:p>
        </p:txBody>
      </p:sp>
    </p:spTree>
    <p:extLst>
      <p:ext uri="{BB962C8B-B14F-4D97-AF65-F5344CB8AC3E}">
        <p14:creationId xmlns:p14="http://schemas.microsoft.com/office/powerpoint/2010/main" val="66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6" grpId="0"/>
      <p:bldP spid="33" grpId="0"/>
      <p:bldP spid="54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EC38-9768-46B4-B579-69786DC7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 fontScale="90000"/>
          </a:bodyPr>
          <a:lstStyle/>
          <a:p>
            <a:r>
              <a:rPr lang="en-US" dirty="0"/>
              <a:t>Inference in Bayesian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1BDA7E-ADCC-4AB7-B3BF-E06B8969095A}"/>
              </a:ext>
            </a:extLst>
          </p:cNvPr>
          <p:cNvSpPr/>
          <p:nvPr/>
        </p:nvSpPr>
        <p:spPr>
          <a:xfrm>
            <a:off x="976981" y="3176847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Lightning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82A140-6312-4577-AF1B-761E0CAB932A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>
            <a:off x="1588246" y="2657035"/>
            <a:ext cx="0" cy="5198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5B097D3-9027-462F-B638-84DEFBD27B51}"/>
              </a:ext>
            </a:extLst>
          </p:cNvPr>
          <p:cNvSpPr/>
          <p:nvPr/>
        </p:nvSpPr>
        <p:spPr>
          <a:xfrm>
            <a:off x="976981" y="2152730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Rain</a:t>
            </a:r>
          </a:p>
        </p:txBody>
      </p:sp>
      <p:graphicFrame>
        <p:nvGraphicFramePr>
          <p:cNvPr id="9" name="Table 20">
            <a:extLst>
              <a:ext uri="{FF2B5EF4-FFF2-40B4-BE49-F238E27FC236}">
                <a16:creationId xmlns:a16="http://schemas.microsoft.com/office/drawing/2014/main" id="{C26FACDB-9988-4856-9432-281EB12B2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66526"/>
              </p:ext>
            </p:extLst>
          </p:nvPr>
        </p:nvGraphicFramePr>
        <p:xfrm>
          <a:off x="3019333" y="3176847"/>
          <a:ext cx="208692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262">
                  <a:extLst>
                    <a:ext uri="{9D8B030D-6E8A-4147-A177-3AD203B41FA5}">
                      <a16:colId xmlns:a16="http://schemas.microsoft.com/office/drawing/2014/main" val="3293840348"/>
                    </a:ext>
                  </a:extLst>
                </a:gridCol>
                <a:gridCol w="381661">
                  <a:extLst>
                    <a:ext uri="{9D8B030D-6E8A-4147-A177-3AD203B41FA5}">
                      <a16:colId xmlns:a16="http://schemas.microsoft.com/office/drawing/2014/main" val="2353848560"/>
                    </a:ext>
                  </a:extLst>
                </a:gridCol>
              </a:tblGrid>
              <a:tr h="286167">
                <a:tc>
                  <a:txBody>
                    <a:bodyPr/>
                    <a:lstStyle/>
                    <a:p>
                      <a:r>
                        <a:rPr lang="en-US" sz="1400" dirty="0"/>
                        <a:t>P(</a:t>
                      </a:r>
                      <a:r>
                        <a:rPr lang="en-US" sz="1400" dirty="0" err="1"/>
                        <a:t>Lightning|Rain</a:t>
                      </a:r>
                      <a:r>
                        <a:rPr lang="en-US" sz="1400" dirty="0"/>
                        <a:t>=0)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81364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r>
                        <a:rPr lang="en-US" sz="1400" dirty="0"/>
                        <a:t>P(</a:t>
                      </a:r>
                      <a:r>
                        <a:rPr lang="en-US" sz="1400" dirty="0" err="1"/>
                        <a:t>Lightning|Rain</a:t>
                      </a:r>
                      <a:r>
                        <a:rPr lang="en-US" sz="1400" dirty="0"/>
                        <a:t>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9322"/>
                  </a:ext>
                </a:extLst>
              </a:tr>
            </a:tbl>
          </a:graphicData>
        </a:graphic>
      </p:graphicFrame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4A989C3A-8D25-4E44-80C5-E2CB527E5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40489"/>
              </p:ext>
            </p:extLst>
          </p:nvPr>
        </p:nvGraphicFramePr>
        <p:xfrm>
          <a:off x="3019333" y="2000330"/>
          <a:ext cx="1137913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140">
                  <a:extLst>
                    <a:ext uri="{9D8B030D-6E8A-4147-A177-3AD203B41FA5}">
                      <a16:colId xmlns:a16="http://schemas.microsoft.com/office/drawing/2014/main" val="3293840348"/>
                    </a:ext>
                  </a:extLst>
                </a:gridCol>
                <a:gridCol w="328773">
                  <a:extLst>
                    <a:ext uri="{9D8B030D-6E8A-4147-A177-3AD203B41FA5}">
                      <a16:colId xmlns:a16="http://schemas.microsoft.com/office/drawing/2014/main" val="2353848560"/>
                    </a:ext>
                  </a:extLst>
                </a:gridCol>
              </a:tblGrid>
              <a:tr h="286167">
                <a:tc>
                  <a:txBody>
                    <a:bodyPr/>
                    <a:lstStyle/>
                    <a:p>
                      <a:r>
                        <a:rPr lang="en-US" sz="1400" dirty="0"/>
                        <a:t>P(Rain)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813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149428-CF2A-4FD6-83FA-A2990D3E4020}"/>
              </a:ext>
            </a:extLst>
          </p:cNvPr>
          <p:cNvSpPr txBox="1"/>
          <p:nvPr/>
        </p:nvSpPr>
        <p:spPr>
          <a:xfrm>
            <a:off x="567091" y="4624780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Rain=0, Lightning=? 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CC409-2F4C-4646-B082-2A7A1CE5C064}"/>
              </a:ext>
            </a:extLst>
          </p:cNvPr>
          <p:cNvSpPr txBox="1"/>
          <p:nvPr/>
        </p:nvSpPr>
        <p:spPr>
          <a:xfrm>
            <a:off x="567091" y="5196928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Rain=?, Lightning=1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0F57E2-9F33-4C87-BDCD-9F19A7A76290}"/>
                  </a:ext>
                </a:extLst>
              </p:cNvPr>
              <p:cNvSpPr txBox="1"/>
              <p:nvPr/>
            </p:nvSpPr>
            <p:spPr>
              <a:xfrm>
                <a:off x="5026152" y="5085936"/>
                <a:ext cx="6690934" cy="591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𝐿𝑖𝑔h𝑡𝑛𝑖𝑛𝑔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𝑅𝑎𝑖𝑛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𝑅𝑎𝑖𝑛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𝐿𝑖𝑔h𝑡𝑛𝑖𝑛𝑔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𝑅𝑎𝑖𝑛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0F57E2-9F33-4C87-BDCD-9F19A7A7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52" y="5085936"/>
                <a:ext cx="6690934" cy="591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150C93-53AC-4E20-8A00-759B3D15851F}"/>
                  </a:ext>
                </a:extLst>
              </p:cNvPr>
              <p:cNvSpPr/>
              <p:nvPr/>
            </p:nvSpPr>
            <p:spPr>
              <a:xfrm>
                <a:off x="2834660" y="4624780"/>
                <a:ext cx="2272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P(</a:t>
                </a:r>
                <a:r>
                  <a:rPr lang="en-US" dirty="0" err="1"/>
                  <a:t>Lightning|Rain</a:t>
                </a:r>
                <a:r>
                  <a:rPr lang="en-US" dirty="0"/>
                  <a:t>=0)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150C93-53AC-4E20-8A00-759B3D15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60" y="4624780"/>
                <a:ext cx="2272866" cy="369332"/>
              </a:xfrm>
              <a:prstGeom prst="rect">
                <a:avLst/>
              </a:prstGeom>
              <a:blipFill>
                <a:blip r:embed="rId3"/>
                <a:stretch>
                  <a:fillRect t="-10000" r="-214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B6AA7F7-1D96-45DD-A6B4-01446B09F43A}"/>
              </a:ext>
            </a:extLst>
          </p:cNvPr>
          <p:cNvSpPr/>
          <p:nvPr/>
        </p:nvSpPr>
        <p:spPr>
          <a:xfrm>
            <a:off x="5036617" y="4629274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95B239-164F-4536-AC84-09C802F000B3}"/>
                  </a:ext>
                </a:extLst>
              </p:cNvPr>
              <p:cNvSpPr/>
              <p:nvPr/>
            </p:nvSpPr>
            <p:spPr>
              <a:xfrm>
                <a:off x="2808210" y="5196928"/>
                <a:ext cx="2325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P(Rain |Lightning=1)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95B239-164F-4536-AC84-09C802F00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10" y="5196928"/>
                <a:ext cx="2325765" cy="369332"/>
              </a:xfrm>
              <a:prstGeom prst="rect">
                <a:avLst/>
              </a:prstGeom>
              <a:blipFill>
                <a:blip r:embed="rId4"/>
                <a:stretch>
                  <a:fillRect t="-10000" r="-21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6CC423C-4D37-4413-A6BF-46D489B51774}"/>
              </a:ext>
            </a:extLst>
          </p:cNvPr>
          <p:cNvSpPr txBox="1"/>
          <p:nvPr/>
        </p:nvSpPr>
        <p:spPr>
          <a:xfrm>
            <a:off x="192024" y="4105656"/>
            <a:ext cx="148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Super simple case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980D8B-67C5-4110-998E-6F0814776EAA}"/>
              </a:ext>
            </a:extLst>
          </p:cNvPr>
          <p:cNvCxnSpPr>
            <a:cxnSpLocks/>
          </p:cNvCxnSpPr>
          <p:nvPr/>
        </p:nvCxnSpPr>
        <p:spPr>
          <a:xfrm>
            <a:off x="1097280" y="4413433"/>
            <a:ext cx="356616" cy="2113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19014B2-4806-4000-88DD-40CD1251F3E1}"/>
              </a:ext>
            </a:extLst>
          </p:cNvPr>
          <p:cNvSpPr txBox="1"/>
          <p:nvPr/>
        </p:nvSpPr>
        <p:spPr>
          <a:xfrm>
            <a:off x="232161" y="5911358"/>
            <a:ext cx="145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Sorta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simple case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FCC8AD-9185-4EF4-9C23-9D38877DABE7}"/>
              </a:ext>
            </a:extLst>
          </p:cNvPr>
          <p:cNvCxnSpPr>
            <a:cxnSpLocks/>
          </p:cNvCxnSpPr>
          <p:nvPr/>
        </p:nvCxnSpPr>
        <p:spPr>
          <a:xfrm flipV="1">
            <a:off x="1097280" y="5566260"/>
            <a:ext cx="356616" cy="3714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09B621-5612-4C36-BB47-B00C70F33950}"/>
                  </a:ext>
                </a:extLst>
              </p:cNvPr>
              <p:cNvSpPr/>
              <p:nvPr/>
            </p:nvSpPr>
            <p:spPr>
              <a:xfrm>
                <a:off x="7720077" y="1405469"/>
                <a:ext cx="3284554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09B621-5612-4C36-BB47-B00C70F33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77" y="1405469"/>
                <a:ext cx="3284554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0B1FBEF-8E20-4003-8D74-29D150F57ECB}"/>
                  </a:ext>
                </a:extLst>
              </p:cNvPr>
              <p:cNvSpPr/>
              <p:nvPr/>
            </p:nvSpPr>
            <p:spPr>
              <a:xfrm>
                <a:off x="8301788" y="3266121"/>
                <a:ext cx="502920" cy="5043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0B1FBEF-8E20-4003-8D74-29D150F57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8" y="3266121"/>
                <a:ext cx="502920" cy="5043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5D7F26-145D-48D8-9B03-D97EB45B7AE3}"/>
                  </a:ext>
                </a:extLst>
              </p:cNvPr>
              <p:cNvSpPr/>
              <p:nvPr/>
            </p:nvSpPr>
            <p:spPr>
              <a:xfrm>
                <a:off x="10057160" y="3266121"/>
                <a:ext cx="502920" cy="5043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D5D7F26-145D-48D8-9B03-D97EB45B7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60" y="3266121"/>
                <a:ext cx="502920" cy="5043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BA2DA9-928C-4867-9C6D-C90D90BF04D2}"/>
                  </a:ext>
                </a:extLst>
              </p:cNvPr>
              <p:cNvSpPr/>
              <p:nvPr/>
            </p:nvSpPr>
            <p:spPr>
              <a:xfrm>
                <a:off x="9110894" y="2236730"/>
                <a:ext cx="502920" cy="5043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BA2DA9-928C-4867-9C6D-C90D90BF0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94" y="2236730"/>
                <a:ext cx="502920" cy="50430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E35756-2D9F-436A-A134-C2C9CA2D856C}"/>
              </a:ext>
            </a:extLst>
          </p:cNvPr>
          <p:cNvCxnSpPr>
            <a:cxnSpLocks/>
            <a:stCxn id="33" idx="3"/>
            <a:endCxn id="31" idx="0"/>
          </p:cNvCxnSpPr>
          <p:nvPr/>
        </p:nvCxnSpPr>
        <p:spPr>
          <a:xfrm flipH="1">
            <a:off x="8553248" y="2667181"/>
            <a:ext cx="631297" cy="59894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BF5841-BA87-4BA4-8F72-AA91774EEF0C}"/>
              </a:ext>
            </a:extLst>
          </p:cNvPr>
          <p:cNvCxnSpPr>
            <a:cxnSpLocks/>
            <a:stCxn id="33" idx="5"/>
            <a:endCxn id="32" idx="1"/>
          </p:cNvCxnSpPr>
          <p:nvPr/>
        </p:nvCxnSpPr>
        <p:spPr>
          <a:xfrm>
            <a:off x="9540163" y="2667181"/>
            <a:ext cx="590648" cy="67279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555E8A4-8D9F-4EB7-8418-5C05DD5BAAF0}"/>
                  </a:ext>
                </a:extLst>
              </p:cNvPr>
              <p:cNvSpPr/>
              <p:nvPr/>
            </p:nvSpPr>
            <p:spPr>
              <a:xfrm>
                <a:off x="9110894" y="3266121"/>
                <a:ext cx="502920" cy="5043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555E8A4-8D9F-4EB7-8418-5C05DD5BA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94" y="3266121"/>
                <a:ext cx="502920" cy="50430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BBEA01-4E68-4A54-9DEE-1A4E8B8A253F}"/>
              </a:ext>
            </a:extLst>
          </p:cNvPr>
          <p:cNvCxnSpPr>
            <a:cxnSpLocks/>
            <a:stCxn id="33" idx="4"/>
            <a:endCxn id="36" idx="0"/>
          </p:cNvCxnSpPr>
          <p:nvPr/>
        </p:nvCxnSpPr>
        <p:spPr>
          <a:xfrm>
            <a:off x="9362354" y="2741035"/>
            <a:ext cx="0" cy="52508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DAA521-36CB-498B-8271-914159E16825}"/>
              </a:ext>
            </a:extLst>
          </p:cNvPr>
          <p:cNvSpPr txBox="1"/>
          <p:nvPr/>
        </p:nvSpPr>
        <p:spPr>
          <a:xfrm>
            <a:off x="8708094" y="3862641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Naïve Bayes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71EA11-3C23-4856-AAE8-485ECCA92631}"/>
              </a:ext>
            </a:extLst>
          </p:cNvPr>
          <p:cNvSpPr txBox="1"/>
          <p:nvPr/>
        </p:nvSpPr>
        <p:spPr>
          <a:xfrm>
            <a:off x="3571174" y="6346549"/>
            <a:ext cx="504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general use techniques like EM or Gibbs sampling</a:t>
            </a:r>
          </a:p>
        </p:txBody>
      </p:sp>
    </p:spTree>
    <p:extLst>
      <p:ext uri="{BB962C8B-B14F-4D97-AF65-F5344CB8AC3E}">
        <p14:creationId xmlns:p14="http://schemas.microsoft.com/office/powerpoint/2010/main" val="34362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  <p:bldP spid="24" grpId="0"/>
      <p:bldP spid="30" grpId="0"/>
      <p:bldP spid="31" grpId="0" animBg="1"/>
      <p:bldP spid="32" grpId="0" animBg="1"/>
      <p:bldP spid="33" grpId="0" animBg="1"/>
      <p:bldP spid="36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7A28-5928-4861-985C-0C3E27B0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70"/>
            <a:ext cx="10515600" cy="668147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Complex Inference Situation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5CEC6B-3724-4903-84FA-6A708015C099}"/>
              </a:ext>
            </a:extLst>
          </p:cNvPr>
          <p:cNvSpPr/>
          <p:nvPr/>
        </p:nvSpPr>
        <p:spPr>
          <a:xfrm>
            <a:off x="481985" y="2522317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Lightning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49446C-DFFB-4C70-A689-6EEEAF727293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>
            <a:off x="1093250" y="2010210"/>
            <a:ext cx="0" cy="51210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296324D-3B41-45CB-B837-5337A516F101}"/>
              </a:ext>
            </a:extLst>
          </p:cNvPr>
          <p:cNvSpPr/>
          <p:nvPr/>
        </p:nvSpPr>
        <p:spPr>
          <a:xfrm>
            <a:off x="481985" y="3546532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Thunder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E55FFB-7168-45B0-979F-D2890C8961CB}"/>
              </a:ext>
            </a:extLst>
          </p:cNvPr>
          <p:cNvSpPr/>
          <p:nvPr/>
        </p:nvSpPr>
        <p:spPr>
          <a:xfrm>
            <a:off x="481985" y="1505905"/>
            <a:ext cx="122253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Rain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99A8D6-8C3D-4CB0-885D-48C73A8EE67F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1093250" y="3026622"/>
            <a:ext cx="0" cy="51991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BB3D70F-48B6-4CBB-AAFB-B08A0E6FF094}"/>
              </a:ext>
            </a:extLst>
          </p:cNvPr>
          <p:cNvSpPr/>
          <p:nvPr/>
        </p:nvSpPr>
        <p:spPr>
          <a:xfrm>
            <a:off x="2267383" y="3529629"/>
            <a:ext cx="1304897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ForestFire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8F8065-5347-4A7A-9661-11054E23A406}"/>
              </a:ext>
            </a:extLst>
          </p:cNvPr>
          <p:cNvCxnSpPr>
            <a:cxnSpLocks/>
            <a:stCxn id="6" idx="5"/>
            <a:endCxn id="16" idx="0"/>
          </p:cNvCxnSpPr>
          <p:nvPr/>
        </p:nvCxnSpPr>
        <p:spPr>
          <a:xfrm>
            <a:off x="1525480" y="2952768"/>
            <a:ext cx="1394352" cy="5768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267BAC5-19C6-45FE-B937-AC7BDCF183A1}"/>
              </a:ext>
            </a:extLst>
          </p:cNvPr>
          <p:cNvSpPr/>
          <p:nvPr/>
        </p:nvSpPr>
        <p:spPr>
          <a:xfrm>
            <a:off x="2257227" y="2522316"/>
            <a:ext cx="1304897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Campfire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5EE1F5-718B-4547-9422-D0B2BD96704C}"/>
              </a:ext>
            </a:extLst>
          </p:cNvPr>
          <p:cNvCxnSpPr>
            <a:cxnSpLocks/>
            <a:stCxn id="20" idx="4"/>
            <a:endCxn id="16" idx="0"/>
          </p:cNvCxnSpPr>
          <p:nvPr/>
        </p:nvCxnSpPr>
        <p:spPr>
          <a:xfrm>
            <a:off x="2909676" y="3026621"/>
            <a:ext cx="10156" cy="5030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9C2E3E-E994-41BA-8AD0-83165DFCE9F0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1525480" y="1936356"/>
            <a:ext cx="922845" cy="6598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FAFB33-F1D4-494A-B7CC-9BB5978C5ED7}"/>
              </a:ext>
            </a:extLst>
          </p:cNvPr>
          <p:cNvCxnSpPr>
            <a:cxnSpLocks/>
            <a:stCxn id="32" idx="4"/>
            <a:endCxn id="20" idx="0"/>
          </p:cNvCxnSpPr>
          <p:nvPr/>
        </p:nvCxnSpPr>
        <p:spPr>
          <a:xfrm flipH="1">
            <a:off x="2909676" y="2010209"/>
            <a:ext cx="10156" cy="51210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A8D1742-6FF8-4B84-AE6D-DA03ACF19D6C}"/>
              </a:ext>
            </a:extLst>
          </p:cNvPr>
          <p:cNvSpPr/>
          <p:nvPr/>
        </p:nvSpPr>
        <p:spPr>
          <a:xfrm>
            <a:off x="2225572" y="1505904"/>
            <a:ext cx="1388520" cy="50430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TourGroup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0D326F-EA06-422F-863C-89352039C824}"/>
                  </a:ext>
                </a:extLst>
              </p:cNvPr>
              <p:cNvSpPr txBox="1"/>
              <p:nvPr/>
            </p:nvSpPr>
            <p:spPr>
              <a:xfrm>
                <a:off x="481985" y="4910549"/>
                <a:ext cx="35001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𝑅𝑎𝑖𝑛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𝐹𝑜𝑟𝑒𝑠𝑡𝐹𝑖𝑟𝑒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𝑇h𝑢𝑛𝑑𝑒𝑟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=0)= ??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0D326F-EA06-422F-863C-89352039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5" y="4910549"/>
                <a:ext cx="3500125" cy="276999"/>
              </a:xfrm>
              <a:prstGeom prst="rect">
                <a:avLst/>
              </a:prstGeom>
              <a:blipFill>
                <a:blip r:embed="rId2"/>
                <a:stretch>
                  <a:fillRect l="-17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1D57C5-5646-4E1E-8111-87D778489086}"/>
                  </a:ext>
                </a:extLst>
              </p:cNvPr>
              <p:cNvSpPr txBox="1"/>
              <p:nvPr/>
            </p:nvSpPr>
            <p:spPr>
              <a:xfrm>
                <a:off x="6964849" y="4922907"/>
                <a:ext cx="4938788" cy="1793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for </a:t>
                </a:r>
                <a:r>
                  <a:rPr lang="en-US" dirty="0" err="1"/>
                  <a:t>i</a:t>
                </a:r>
                <a:r>
                  <a:rPr lang="en-US" dirty="0"/>
                  <a:t> in variables:</a:t>
                </a:r>
              </a:p>
              <a:p>
                <a:r>
                  <a:rPr lang="en-US" dirty="0"/>
                  <a:t>      if </a:t>
                </a:r>
                <a:r>
                  <a:rPr lang="en-US" dirty="0" err="1"/>
                  <a:t>IsUnknown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𝑔𝑖𝑣𝑒𝑛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 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1D57C5-5646-4E1E-8111-87D778489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49" y="4922907"/>
                <a:ext cx="4938788" cy="1793568"/>
              </a:xfrm>
              <a:prstGeom prst="rect">
                <a:avLst/>
              </a:prstGeom>
              <a:blipFill>
                <a:blip r:embed="rId3"/>
                <a:stretch>
                  <a:fillRect l="-1111" t="-204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9264FB-0126-47F2-A409-A69F5DDB0907}"/>
                  </a:ext>
                </a:extLst>
              </p:cNvPr>
              <p:cNvSpPr txBox="1"/>
              <p:nvPr/>
            </p:nvSpPr>
            <p:spPr>
              <a:xfrm>
                <a:off x="6964849" y="1033272"/>
                <a:ext cx="4850302" cy="350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def </a:t>
                </a:r>
                <a:r>
                  <a:rPr lang="en-US" dirty="0" err="1"/>
                  <a:t>SimpleGibbs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𝐺𝑟𝑎𝑝h𝑖𝑐𝑎𝑙𝑀𝑜𝑑𝑒𝑙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unknown randomly initialized</a:t>
                </a:r>
              </a:p>
              <a:p>
                <a:r>
                  <a:rPr lang="en-US" dirty="0"/>
                  <a:t>   for </a:t>
                </a:r>
                <a:r>
                  <a:rPr lang="en-US" dirty="0" err="1"/>
                  <a:t>i</a:t>
                </a:r>
                <a:r>
                  <a:rPr lang="en-US" dirty="0"/>
                  <a:t> in range(</a:t>
                </a:r>
                <a:r>
                  <a:rPr lang="en-US" dirty="0" err="1"/>
                  <a:t>burnInSteps</a:t>
                </a:r>
                <a:r>
                  <a:rPr lang="en-US" dirty="0"/>
                  <a:t>):</a:t>
                </a:r>
              </a:p>
              <a:p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</a:p>
              <a:p>
                <a:r>
                  <a:rPr lang="en-US" dirty="0"/>
                  <a:t>   samples = []</a:t>
                </a:r>
              </a:p>
              <a:p>
                <a:r>
                  <a:rPr lang="en-US" dirty="0"/>
                  <a:t>   for </a:t>
                </a:r>
                <a:r>
                  <a:rPr lang="en-US" dirty="0" err="1"/>
                  <a:t>i</a:t>
                </a:r>
                <a:r>
                  <a:rPr lang="en-US" dirty="0"/>
                  <a:t> in range(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samplesToGenerate</a:t>
                </a:r>
                <a:r>
                  <a:rPr lang="en-US" dirty="0"/>
                  <a:t>)):</a:t>
                </a:r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𝑆𝑎𝑚𝑝𝑙𝑒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if </a:t>
                </a:r>
                <a:r>
                  <a:rPr lang="en-US" dirty="0" err="1"/>
                  <a:t>i</a:t>
                </a:r>
                <a:r>
                  <a:rPr lang="en-US" dirty="0"/>
                  <a:t> % </a:t>
                </a:r>
                <a:r>
                  <a:rPr lang="en-US" dirty="0" err="1"/>
                  <a:t>samplesToSkip</a:t>
                </a:r>
                <a:r>
                  <a:rPr lang="en-US" dirty="0"/>
                  <a:t> == 0:</a:t>
                </a:r>
              </a:p>
              <a:p>
                <a:r>
                  <a:rPr lang="en-US" dirty="0"/>
                  <a:t>         </a:t>
                </a:r>
                <a:r>
                  <a:rPr lang="en-US" dirty="0" err="1"/>
                  <a:t>samples.append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   return F(samples)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9264FB-0126-47F2-A409-A69F5DDB0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849" y="1033272"/>
                <a:ext cx="4850302" cy="3501984"/>
              </a:xfrm>
              <a:prstGeom prst="rect">
                <a:avLst/>
              </a:prstGeom>
              <a:blipFill>
                <a:blip r:embed="rId4"/>
                <a:stretch>
                  <a:fillRect l="-1132" t="-1045" r="-503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9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2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8044-AAE0-4B4E-AA04-D802ADF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en-US" dirty="0"/>
              <a:t>Learning Bayesian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5E887-BE9B-480F-8BE4-E8A1F496241B}"/>
              </a:ext>
            </a:extLst>
          </p:cNvPr>
          <p:cNvSpPr txBox="1"/>
          <p:nvPr/>
        </p:nvSpPr>
        <p:spPr>
          <a:xfrm rot="16200000">
            <a:off x="1123699" y="4305483"/>
            <a:ext cx="105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Structure</a:t>
            </a:r>
          </a:p>
          <a:p>
            <a:pPr algn="ctr"/>
            <a:r>
              <a:rPr lang="en-US" dirty="0"/>
              <a:t>Known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02350-6B07-47E7-9DB9-0A59C203DE2F}"/>
              </a:ext>
            </a:extLst>
          </p:cNvPr>
          <p:cNvSpPr txBox="1"/>
          <p:nvPr/>
        </p:nvSpPr>
        <p:spPr>
          <a:xfrm rot="16200000">
            <a:off x="1109016" y="2194690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Structure</a:t>
            </a:r>
          </a:p>
          <a:p>
            <a:pPr algn="ctr"/>
            <a:r>
              <a:rPr lang="en-US" dirty="0"/>
              <a:t>Unknown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1599-90FA-435A-ADEF-A90174C5807E}"/>
              </a:ext>
            </a:extLst>
          </p:cNvPr>
          <p:cNvSpPr txBox="1"/>
          <p:nvPr/>
        </p:nvSpPr>
        <p:spPr>
          <a:xfrm>
            <a:off x="3366229" y="5882847"/>
            <a:ext cx="22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Variables Observed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57F91-AFAC-4B2D-92DF-8C34A46C9D49}"/>
              </a:ext>
            </a:extLst>
          </p:cNvPr>
          <p:cNvSpPr txBox="1"/>
          <p:nvPr/>
        </p:nvSpPr>
        <p:spPr>
          <a:xfrm>
            <a:off x="7990223" y="5882847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Variables Hidden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D77B3-289A-413A-AAD4-097B5EF1F6A6}"/>
              </a:ext>
            </a:extLst>
          </p:cNvPr>
          <p:cNvSpPr txBox="1"/>
          <p:nvPr/>
        </p:nvSpPr>
        <p:spPr>
          <a:xfrm>
            <a:off x="2970418" y="4305484"/>
            <a:ext cx="302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MAP Estimates for Parameters</a:t>
            </a:r>
          </a:p>
          <a:p>
            <a:pPr algn="ctr"/>
            <a:r>
              <a:rPr lang="en-US" dirty="0"/>
              <a:t>(Like Naïve Bayes)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9810D-21CC-4D7E-A14F-F9C55946953B}"/>
              </a:ext>
            </a:extLst>
          </p:cNvPr>
          <p:cNvSpPr txBox="1"/>
          <p:nvPr/>
        </p:nvSpPr>
        <p:spPr>
          <a:xfrm>
            <a:off x="2286809" y="1920901"/>
            <a:ext cx="4393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Search for structure:</a:t>
            </a:r>
          </a:p>
          <a:p>
            <a:pPr algn="ctr"/>
            <a:r>
              <a:rPr lang="en-US" dirty="0"/>
              <a:t>Initial State: empty network or prior network</a:t>
            </a:r>
          </a:p>
          <a:p>
            <a:pPr algn="ctr"/>
            <a:r>
              <a:rPr lang="en-US" dirty="0"/>
              <a:t>Operations: Add arc, delete arc, reverse arc</a:t>
            </a:r>
          </a:p>
          <a:p>
            <a:pPr algn="ctr"/>
            <a:r>
              <a:rPr lang="en-US" dirty="0"/>
              <a:t>Evaluations: LL(D|G) * prior(G)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93852-8C80-42FB-9170-B93C05DA4BAB}"/>
              </a:ext>
            </a:extLst>
          </p:cNvPr>
          <p:cNvSpPr txBox="1"/>
          <p:nvPr/>
        </p:nvSpPr>
        <p:spPr>
          <a:xfrm>
            <a:off x="8370332" y="444398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 Algorithm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8F8D4-8F9C-43BE-95A3-41E57A25805E}"/>
              </a:ext>
            </a:extLst>
          </p:cNvPr>
          <p:cNvSpPr txBox="1"/>
          <p:nvPr/>
        </p:nvSpPr>
        <p:spPr>
          <a:xfrm>
            <a:off x="8312624" y="214852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Abandon Hope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B3D9DF-E84B-4DE7-825B-8B48052E2AF0}"/>
              </a:ext>
            </a:extLst>
          </p:cNvPr>
          <p:cNvSpPr txBox="1"/>
          <p:nvPr/>
        </p:nvSpPr>
        <p:spPr>
          <a:xfrm>
            <a:off x="8997696" y="605821"/>
            <a:ext cx="2020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Just a Joke: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Combine EM with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structure search…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C4634-F5AC-4535-9EBC-7DA236E4D9F6}"/>
              </a:ext>
            </a:extLst>
          </p:cNvPr>
          <p:cNvCxnSpPr>
            <a:stCxn id="18" idx="0"/>
            <a:endCxn id="19" idx="2"/>
          </p:cNvCxnSpPr>
          <p:nvPr/>
        </p:nvCxnSpPr>
        <p:spPr>
          <a:xfrm flipV="1">
            <a:off x="9109477" y="1529151"/>
            <a:ext cx="898272" cy="6193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y:\unix\homes\gws\pedrod\ppt\image42.jpg">
            <a:extLst>
              <a:ext uri="{FF2B5EF4-FFF2-40B4-BE49-F238E27FC236}">
                <a16:creationId xmlns:a16="http://schemas.microsoft.com/office/drawing/2014/main" id="{E168B5B2-0BD9-4465-AAE5-DEC9A6E7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27">
            <a:extLst>
              <a:ext uri="{FF2B5EF4-FFF2-40B4-BE49-F238E27FC236}">
                <a16:creationId xmlns:a16="http://schemas.microsoft.com/office/drawing/2014/main" id="{EAB35A03-CB36-4E88-9271-5062C50DB7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737</Words>
  <Application>Microsoft Office PowerPoint</Application>
  <PresentationFormat>Widescreen</PresentationFormat>
  <Paragraphs>159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Overview of Other ML Techniques</vt:lpstr>
      <vt:lpstr>On Being Bayesian</vt:lpstr>
      <vt:lpstr>PowerPoint Presentation</vt:lpstr>
      <vt:lpstr>Bayesian Network</vt:lpstr>
      <vt:lpstr>Inference in Bayesian Networks</vt:lpstr>
      <vt:lpstr>More Complex Inference Situation</vt:lpstr>
      <vt:lpstr>Learning Bayesian Networks</vt:lpstr>
      <vt:lpstr>PowerPoint Presentation</vt:lpstr>
      <vt:lpstr>PowerPoint Presentation</vt:lpstr>
      <vt:lpstr>PowerPoint Presentation</vt:lpstr>
      <vt:lpstr>Example of Collaborative Filtering</vt:lpstr>
      <vt:lpstr>Support Vector Machine (SVM)</vt:lpstr>
      <vt:lpstr>Support Vector Machines  For non-linear data</vt:lpstr>
      <vt:lpstr>Support Vector Machines (More Concepts)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Other ML Techniques</dc:title>
  <dc:creator>Geoff Hulten</dc:creator>
  <cp:lastModifiedBy>Geoff Hulten</cp:lastModifiedBy>
  <cp:revision>90</cp:revision>
  <dcterms:created xsi:type="dcterms:W3CDTF">2018-11-24T22:08:36Z</dcterms:created>
  <dcterms:modified xsi:type="dcterms:W3CDTF">2019-12-04T00:20:42Z</dcterms:modified>
</cp:coreProperties>
</file>